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sldIdLst>
    <p:sldId id="259" r:id="rId2"/>
    <p:sldId id="306" r:id="rId3"/>
    <p:sldId id="301" r:id="rId4"/>
    <p:sldId id="307" r:id="rId5"/>
    <p:sldId id="308" r:id="rId6"/>
    <p:sldId id="273" r:id="rId7"/>
    <p:sldId id="286" r:id="rId8"/>
    <p:sldId id="276" r:id="rId9"/>
    <p:sldId id="324" r:id="rId10"/>
    <p:sldId id="325" r:id="rId11"/>
    <p:sldId id="313" r:id="rId12"/>
    <p:sldId id="321" r:id="rId13"/>
    <p:sldId id="310" r:id="rId14"/>
    <p:sldId id="323" r:id="rId15"/>
    <p:sldId id="322" r:id="rId16"/>
    <p:sldId id="316" r:id="rId17"/>
    <p:sldId id="267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10"/>
    <p:restoredTop sz="94638"/>
  </p:normalViewPr>
  <p:slideViewPr>
    <p:cSldViewPr snapToGrid="0">
      <p:cViewPr varScale="1">
        <p:scale>
          <a:sx n="85" d="100"/>
          <a:sy n="85" d="100"/>
        </p:scale>
        <p:origin x="208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122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6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38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7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272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5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69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4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95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02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9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EA65C-BF4B-FA42-8EA9-CF22B487ABA6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F7DB27E-B7B8-F648-BC72-E2435DE5311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56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tack of books with a turkey on it&#10;&#10;Description automatically generated">
            <a:extLst>
              <a:ext uri="{FF2B5EF4-FFF2-40B4-BE49-F238E27FC236}">
                <a16:creationId xmlns:a16="http://schemas.microsoft.com/office/drawing/2014/main" id="{D439DA06-0361-5583-A052-F9D3F929E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9" t="9091" r="7198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5B349-9F5A-F55A-1CD3-3EF45DB2A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0" y="3527483"/>
            <a:ext cx="7821689" cy="1127566"/>
          </a:xfrm>
        </p:spPr>
        <p:txBody>
          <a:bodyPr vert="horz" lIns="91440" tIns="45720" rIns="91440" bIns="0" rtlCol="0"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FFFF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Recommender System Using Neural Networks</a:t>
            </a:r>
            <a:br>
              <a:rPr lang="en-US" sz="2100" dirty="0">
                <a:solidFill>
                  <a:srgbClr val="FFFF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100" dirty="0">
                <a:solidFill>
                  <a:srgbClr val="FFFFF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BY: Mulualem Asmare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34C90-471A-7A11-A0E5-58DC1F262D47}"/>
              </a:ext>
            </a:extLst>
          </p:cNvPr>
          <p:cNvSpPr txBox="1"/>
          <p:nvPr/>
        </p:nvSpPr>
        <p:spPr>
          <a:xfrm>
            <a:off x="251156" y="6391367"/>
            <a:ext cx="6832499" cy="466611"/>
          </a:xfrm>
          <a:prstGeom prst="rect">
            <a:avLst/>
          </a:prstGeom>
        </p:spPr>
        <p:txBody>
          <a:bodyPr vert="horz" lIns="91440" tIns="91440" rIns="91440" bIns="91440" rtlCol="0">
            <a:normAutofit fontScale="70000" lnSpcReduction="20000"/>
          </a:bodyPr>
          <a:lstStyle/>
          <a:p>
            <a:r>
              <a:rPr lang="en-US" sz="1600" dirty="0">
                <a:effectLst/>
              </a:rPr>
              <a:t>Picture </a:t>
            </a:r>
            <a:r>
              <a:rPr lang="en-US" sz="1600" dirty="0" err="1">
                <a:effectLst/>
              </a:rPr>
              <a:t>source:Agrawal</a:t>
            </a:r>
            <a:r>
              <a:rPr lang="en-US" sz="1600" dirty="0">
                <a:effectLst/>
              </a:rPr>
              <a:t>, R. (2022, July 26). </a:t>
            </a:r>
            <a:r>
              <a:rPr lang="en-US" sz="1600" i="1" dirty="0">
                <a:effectLst/>
              </a:rPr>
              <a:t>How to build a book recommendation system</a:t>
            </a:r>
            <a:r>
              <a:rPr lang="en-US" sz="1600" dirty="0">
                <a:effectLst/>
              </a:rPr>
              <a:t>. Analytics Vidhya. https://</a:t>
            </a:r>
            <a:r>
              <a:rPr lang="en-US" sz="1600" dirty="0" err="1">
                <a:effectLst/>
              </a:rPr>
              <a:t>www.analyticsvidhya.com</a:t>
            </a:r>
            <a:r>
              <a:rPr lang="en-US" sz="1600" dirty="0">
                <a:effectLst/>
              </a:rPr>
              <a:t>/blog/2021/06/build-book-recommendation-system-unsupervised-learning-project/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>
            <a:solidFill>
              <a:srgbClr val="FEA72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5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9184"/>
            <a:ext cx="6640255" cy="1395113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Data Exploration and Preparation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16184"/>
            <a:ext cx="6061167" cy="3409406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data: 4 features, 9M rows.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to 400K rows for efficiency.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Dropped missing values.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Removed duplicates.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Normalized rating scale to 0-1.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1900" b="0" i="0" u="none" strike="noStrike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Transformed book and user IDs to numerical values.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1400"/>
              </a:spcAft>
              <a:buNone/>
            </a:pPr>
            <a:endParaRPr lang="en-US" sz="1600" b="0" dirty="0">
              <a:effectLst/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3" name="Content Placeholder 4" descr="Hand spraying sanitiser">
            <a:extLst>
              <a:ext uri="{FF2B5EF4-FFF2-40B4-BE49-F238E27FC236}">
                <a16:creationId xmlns:a16="http://schemas.microsoft.com/office/drawing/2014/main" id="{68597C3D-B8D7-615F-3877-1CFA944C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0" r="33340" b="-2"/>
          <a:stretch/>
        </p:blipFill>
        <p:spPr>
          <a:xfrm>
            <a:off x="7280334" y="1197430"/>
            <a:ext cx="2688848" cy="5006584"/>
          </a:xfrm>
          <a:prstGeom prst="rect">
            <a:avLst/>
          </a:prstGeom>
        </p:spPr>
      </p:pic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97D789B5-9371-86AA-4C1F-59574AC2E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66" b="-1"/>
          <a:stretch/>
        </p:blipFill>
        <p:spPr>
          <a:xfrm>
            <a:off x="9969182" y="1197430"/>
            <a:ext cx="2222818" cy="4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4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457201"/>
            <a:ext cx="6531610" cy="1150470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6" y="1980775"/>
            <a:ext cx="6001836" cy="3632824"/>
          </a:xfrm>
        </p:spPr>
        <p:txBody>
          <a:bodyPr anchor="t">
            <a:normAutofit fontScale="92500" lnSpcReduction="20000"/>
          </a:bodyPr>
          <a:lstStyle/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three models with feedback and tuning.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Progressed from simple to deep.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Find the best model.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complexity with layers and tuning.</a:t>
            </a:r>
            <a:endParaRPr lang="en-US" sz="19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top model for recommendation.</a:t>
            </a:r>
            <a:br>
              <a:rPr lang="en-US" sz="1050" dirty="0"/>
            </a:b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sz="1400" b="0" dirty="0">
              <a:effectLst/>
            </a:endParaRPr>
          </a:p>
        </p:txBody>
      </p:sp>
      <p:pic>
        <p:nvPicPr>
          <p:cNvPr id="10" name="Picture 9" descr="Several hands reaching for gears&#10;&#10;Description automatically generated">
            <a:extLst>
              <a:ext uri="{FF2B5EF4-FFF2-40B4-BE49-F238E27FC236}">
                <a16:creationId xmlns:a16="http://schemas.microsoft.com/office/drawing/2014/main" id="{2B604306-0277-EB00-B83B-D4E0C383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124" y="1244401"/>
            <a:ext cx="5137876" cy="486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37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8" y="457201"/>
            <a:ext cx="10117810" cy="1150470"/>
          </a:xfrm>
        </p:spPr>
        <p:txBody>
          <a:bodyPr anchor="b">
            <a:normAutofit/>
          </a:bodyPr>
          <a:lstStyle/>
          <a:p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 Architectures 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0285" y="1980775"/>
            <a:ext cx="6043653" cy="4147882"/>
          </a:xfrm>
        </p:spPr>
        <p:txBody>
          <a:bodyPr anchor="t">
            <a:normAutofit fontScale="47500" lnSpcReduction="20000"/>
          </a:bodyPr>
          <a:lstStyle/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layers for users and books.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Learns characteristics at the embedding layer.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Finds similarities between users and books.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Flattens characteristics for efficiency.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dot product for comparison.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Sends to dense layers for more insights.</a:t>
            </a:r>
          </a:p>
          <a:p>
            <a:pPr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Predicts user-book ratings.</a:t>
            </a: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050" dirty="0"/>
            </a:b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</a:pPr>
            <a:endParaRPr lang="en-US" sz="1400" b="0" dirty="0">
              <a:effectLst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AE4C8E-8AF7-F8B2-588A-F180E82BC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7" b="442"/>
          <a:stretch/>
        </p:blipFill>
        <p:spPr>
          <a:xfrm>
            <a:off x="10258516" y="2084153"/>
            <a:ext cx="1823844" cy="404450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3FFA670-8872-F977-65EC-6177592E25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" r="11416"/>
          <a:stretch/>
        </p:blipFill>
        <p:spPr>
          <a:xfrm>
            <a:off x="6656137" y="1776434"/>
            <a:ext cx="1897028" cy="414788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0AC99DA-1188-066F-0D98-98AC2ADC5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3" r="14625"/>
          <a:stretch/>
        </p:blipFill>
        <p:spPr>
          <a:xfrm>
            <a:off x="8361489" y="1980775"/>
            <a:ext cx="1897027" cy="4002296"/>
          </a:xfrm>
          <a:prstGeom prst="rect">
            <a:avLst/>
          </a:prstGeom>
        </p:spPr>
      </p:pic>
      <p:pic>
        <p:nvPicPr>
          <p:cNvPr id="8" name="Picture 7" descr="A colorful lines and dots&#10;&#10;Description automatically generated with medium confidence">
            <a:extLst>
              <a:ext uri="{FF2B5EF4-FFF2-40B4-BE49-F238E27FC236}">
                <a16:creationId xmlns:a16="http://schemas.microsoft.com/office/drawing/2014/main" id="{57820E8B-A293-3894-EE97-ADD06BA2F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497" y="745924"/>
            <a:ext cx="5535863" cy="115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97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032311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925782"/>
            <a:ext cx="5693894" cy="4015196"/>
          </a:xfrm>
        </p:spPr>
        <p:txBody>
          <a:bodyPr anchor="t"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Tweaked the models based on feedback.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the model with the lowest MAE.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MAE measures error between predicted and actual rating.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Aimed to minimize error for accurate predictions.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600" b="0" dirty="0">
              <a:effectLst/>
            </a:endParaRPr>
          </a:p>
        </p:txBody>
      </p:sp>
      <p:pic>
        <p:nvPicPr>
          <p:cNvPr id="3" name="Picture 2" descr="A close-up of a human brain&#10;&#10;Description automatically generated">
            <a:extLst>
              <a:ext uri="{FF2B5EF4-FFF2-40B4-BE49-F238E27FC236}">
                <a16:creationId xmlns:a16="http://schemas.microsoft.com/office/drawing/2014/main" id="{294FDD6B-5EB9-A5EF-C3F7-35726A1F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291" y="1163782"/>
            <a:ext cx="5541818" cy="501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1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5" y="502021"/>
            <a:ext cx="5805055" cy="1032311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Recommendation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945" y="2116184"/>
            <a:ext cx="6761016" cy="3824794"/>
          </a:xfrm>
        </p:spPr>
        <p:txBody>
          <a:bodyPr anchor="t"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ID 118683 was randomly selected.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best model was used for book recommendations.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Recommended books are based on the user's preferences and similarity to their tastes.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Some recommended books include: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Audacity to Believe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Candles: Elements of the Table  and City of Djinns</a:t>
            </a:r>
            <a:br>
              <a:rPr lang="en-US" sz="1100" dirty="0"/>
            </a:br>
            <a:endParaRPr lang="en-US" sz="1600" i="0" u="none" strike="noStri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1600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E4E07-56FE-0E27-D391-22E78CB2F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01" b="50131"/>
          <a:stretch/>
        </p:blipFill>
        <p:spPr>
          <a:xfrm>
            <a:off x="7051962" y="978868"/>
            <a:ext cx="5140037" cy="3824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A753C-8736-06D2-9258-B3EFF414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64" y="4741817"/>
            <a:ext cx="5140036" cy="139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81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D897F-18F7-B114-AC0F-621C75923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68" y="804519"/>
            <a:ext cx="6373142" cy="1049235"/>
          </a:xfrm>
        </p:spPr>
        <p:txBody>
          <a:bodyPr>
            <a:normAutofit/>
          </a:bodyPr>
          <a:lstStyle/>
          <a:p>
            <a:r>
              <a:rPr lang="en-US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Results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graph of a number of books&#10;&#10;Description automatically generated with medium confidence">
            <a:extLst>
              <a:ext uri="{FF2B5EF4-FFF2-40B4-BE49-F238E27FC236}">
                <a16:creationId xmlns:a16="http://schemas.microsoft.com/office/drawing/2014/main" id="{99D4E80A-7F27-1E9E-389E-792DCDB13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651" y="2129246"/>
            <a:ext cx="5029349" cy="3924236"/>
          </a:xfrm>
          <a:prstGeom prst="rect">
            <a:avLst/>
          </a:prstGeom>
        </p:spPr>
      </p:pic>
      <p:pic>
        <p:nvPicPr>
          <p:cNvPr id="5" name="Picture 4" descr="A graph with red bars&#10;&#10;Description automatically generated">
            <a:extLst>
              <a:ext uri="{FF2B5EF4-FFF2-40B4-BE49-F238E27FC236}">
                <a16:creationId xmlns:a16="http://schemas.microsoft.com/office/drawing/2014/main" id="{772B2764-F4AD-1E5B-8BBC-9EFC856A5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98" y="2129246"/>
            <a:ext cx="3255552" cy="3924235"/>
          </a:xfrm>
          <a:prstGeom prst="rect">
            <a:avLst/>
          </a:prstGeom>
        </p:spPr>
      </p:pic>
      <p:pic>
        <p:nvPicPr>
          <p:cNvPr id="6" name="Picture 5" descr="A graph of a number of bars&#10;&#10;Description automatically generated">
            <a:extLst>
              <a:ext uri="{FF2B5EF4-FFF2-40B4-BE49-F238E27FC236}">
                <a16:creationId xmlns:a16="http://schemas.microsoft.com/office/drawing/2014/main" id="{379074C7-C305-FBC8-142D-94FBC1CA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68" y="2129246"/>
            <a:ext cx="3546930" cy="39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31FB7-5CD8-D074-E180-104853BB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2"/>
            <a:ext cx="4959603" cy="1088240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10A21-4AB8-2000-25CE-6BE2E388A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1699592"/>
            <a:ext cx="6552437" cy="4241386"/>
          </a:xfrm>
        </p:spPr>
        <p:txBody>
          <a:bodyPr anchor="t"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neural network book recommendation system.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Learns user-book relationships to predict ratings.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entry points, embedding layer, and dot products.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Successful recommendations but requires further refinement.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Enhances user experience, engagement, revenue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sitting on a pile of money&#10;&#10;Description automatically generated">
            <a:extLst>
              <a:ext uri="{FF2B5EF4-FFF2-40B4-BE49-F238E27FC236}">
                <a16:creationId xmlns:a16="http://schemas.microsoft.com/office/drawing/2014/main" id="{A80AC0A7-C48E-944C-B919-6DE1C3F4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34" y="940526"/>
            <a:ext cx="4460965" cy="2252276"/>
          </a:xfrm>
          <a:prstGeom prst="rect">
            <a:avLst/>
          </a:prstGeom>
        </p:spPr>
      </p:pic>
      <p:pic>
        <p:nvPicPr>
          <p:cNvPr id="8" name="Picture 7" descr="A person sitting on a pile of books holding a book over their face&#10;&#10;Description automatically generated">
            <a:extLst>
              <a:ext uri="{FF2B5EF4-FFF2-40B4-BE49-F238E27FC236}">
                <a16:creationId xmlns:a16="http://schemas.microsoft.com/office/drawing/2014/main" id="{DAAE7D5F-B925-5001-3B31-6F79AE6E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355" y="3186271"/>
            <a:ext cx="2352847" cy="1502227"/>
          </a:xfrm>
          <a:prstGeom prst="rect">
            <a:avLst/>
          </a:prstGeom>
        </p:spPr>
      </p:pic>
      <p:pic>
        <p:nvPicPr>
          <p:cNvPr id="10" name="Picture 9" descr="A group of people standing next to a pile of coins&#10;&#10;Description automatically generated">
            <a:extLst>
              <a:ext uri="{FF2B5EF4-FFF2-40B4-BE49-F238E27FC236}">
                <a16:creationId xmlns:a16="http://schemas.microsoft.com/office/drawing/2014/main" id="{2CBCF008-55B2-8545-973B-054193F43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03" y="3204203"/>
            <a:ext cx="2050796" cy="1489165"/>
          </a:xfrm>
          <a:prstGeom prst="rect">
            <a:avLst/>
          </a:prstGeom>
        </p:spPr>
      </p:pic>
      <p:pic>
        <p:nvPicPr>
          <p:cNvPr id="12" name="Picture 11" descr="A person sitting behind a pile of books&#10;&#10;Description automatically generated">
            <a:extLst>
              <a:ext uri="{FF2B5EF4-FFF2-40B4-BE49-F238E27FC236}">
                <a16:creationId xmlns:a16="http://schemas.microsoft.com/office/drawing/2014/main" id="{F46C3069-0633-CBF0-32E7-CD8EBBEB9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356" y="4688499"/>
            <a:ext cx="2352846" cy="1502228"/>
          </a:xfrm>
          <a:prstGeom prst="rect">
            <a:avLst/>
          </a:prstGeom>
        </p:spPr>
      </p:pic>
      <p:pic>
        <p:nvPicPr>
          <p:cNvPr id="14" name="Picture 13" descr="A yellow emoji holding a book&#10;&#10;Description automatically generated">
            <a:extLst>
              <a:ext uri="{FF2B5EF4-FFF2-40B4-BE49-F238E27FC236}">
                <a16:creationId xmlns:a16="http://schemas.microsoft.com/office/drawing/2014/main" id="{D8EA2AD3-C24B-1748-A134-E0248835B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1202" y="4704769"/>
            <a:ext cx="2050798" cy="14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26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CB83B71B-EA80-F807-6272-08C1E6756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5" r="36226" b="-2"/>
          <a:stretch/>
        </p:blipFill>
        <p:spPr>
          <a:xfrm>
            <a:off x="7952508" y="1122219"/>
            <a:ext cx="4275631" cy="5015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0A45F0-F7C6-1F6C-99F6-A7AFE39B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1122218"/>
            <a:ext cx="5999018" cy="59574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0386F-F7EB-DFA7-85F6-F28200305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446" y="1948722"/>
            <a:ext cx="7519062" cy="3496114"/>
          </a:xfrm>
        </p:spPr>
        <p:txBody>
          <a:bodyPr anchor="ctr">
            <a:normAutofit fontScale="32500" lnSpcReduction="20000"/>
          </a:bodyPr>
          <a:lstStyle/>
          <a:p>
            <a:endParaRPr lang="en-US" sz="2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effectLst/>
              </a:rPr>
              <a:t>Agrawal, R. (2022, July 26). </a:t>
            </a:r>
            <a:r>
              <a:rPr lang="en-US" sz="2800" i="1" dirty="0">
                <a:effectLst/>
              </a:rPr>
              <a:t>How to build a book recommendation system</a:t>
            </a:r>
            <a:r>
              <a:rPr lang="en-US" sz="2800" dirty="0">
                <a:effectLst/>
              </a:rPr>
              <a:t>. Analytics Vidhya. https://</a:t>
            </a:r>
            <a:r>
              <a:rPr lang="en-US" sz="2800" dirty="0" err="1">
                <a:effectLst/>
              </a:rPr>
              <a:t>www.analyticsvidhya.com</a:t>
            </a:r>
            <a:r>
              <a:rPr lang="en-US" sz="2800" dirty="0">
                <a:effectLst/>
              </a:rPr>
              <a:t>/blog/2021/06/build-book-recommendation-system-unsupervised-learning-project/ </a:t>
            </a:r>
          </a:p>
          <a:p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Bajpai, A. (2022, April 4). </a:t>
            </a:r>
            <a:r>
              <a:rPr lang="en-US" sz="2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books for data science (must-read)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Medium.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/@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anushka.datascoop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/top-books-for-data-science-must-read-4b8a97e8c80c </a:t>
            </a:r>
          </a:p>
          <a:p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(2024).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(3.5) [Large language model]. 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https://chat.openai.com/</a:t>
            </a:r>
            <a:endParaRPr lang="en-US" sz="2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Systems and machine learning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Recommendation Systems and Machine Learning. (n.d.).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www.itransition.com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/machine-learning/recommendation-systems </a:t>
            </a: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amchak18. (n.d.). </a:t>
            </a:r>
            <a:r>
              <a:rPr lang="en-US" sz="2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Samchak18/Book-Recommendation-System: 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/samchak18/Book-Recommendation-System </a:t>
            </a:r>
          </a:p>
          <a:p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Scherer, F. (2018, March 9). </a:t>
            </a:r>
            <a:r>
              <a:rPr lang="en-US" sz="29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8 benefits of having good procedures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LinkedIn.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www.linkedin.com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/pulse/8-benefits-having-good-procedures-fr%C3%A9d%C3%A9ric-scherer/ </a:t>
            </a:r>
          </a:p>
          <a:p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the need for too much data is a fatal leadership flaw | 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(n.d.). https://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www.inc.com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jim-schleckser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/why-need-for-too-much-data-is-a-fatal-leadership-</a:t>
            </a:r>
            <a:r>
              <a:rPr lang="en-US" sz="29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flaw.html</a:t>
            </a:r>
            <a:r>
              <a:rPr lang="en-US" sz="29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9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92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robot with a thank you sign&#10;&#10;Description automatically generated">
            <a:extLst>
              <a:ext uri="{FF2B5EF4-FFF2-40B4-BE49-F238E27FC236}">
                <a16:creationId xmlns:a16="http://schemas.microsoft.com/office/drawing/2014/main" id="{73823686-388E-5ACA-C192-CDF083BA2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3" r="5068" b="13502"/>
          <a:stretch/>
        </p:blipFill>
        <p:spPr>
          <a:xfrm>
            <a:off x="0" y="0"/>
            <a:ext cx="12191999" cy="61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71" y="804519"/>
            <a:ext cx="10423483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18269-C930-90D0-7337-C9BC8E122855}"/>
              </a:ext>
            </a:extLst>
          </p:cNvPr>
          <p:cNvSpPr txBox="1"/>
          <p:nvPr/>
        </p:nvSpPr>
        <p:spPr>
          <a:xfrm>
            <a:off x="1451579" y="2015734"/>
            <a:ext cx="6195784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defTabSz="91440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Procedures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indent="-228600" defTabSz="91440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Conclusion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400">
              <a:lnSpc>
                <a:spcPct val="120000"/>
              </a:lnSpc>
              <a:buClr>
                <a:schemeClr val="accent1"/>
              </a:buClr>
              <a:buSzPct val="100000"/>
            </a:pPr>
            <a:br>
              <a:rPr lang="en-US" dirty="0"/>
            </a:br>
            <a:endParaRPr lang="en-US" dirty="0"/>
          </a:p>
        </p:txBody>
      </p:sp>
      <p:pic>
        <p:nvPicPr>
          <p:cNvPr id="14" name="Picture 13" descr="A cartoon of a person and a white board&#10;&#10;Description automatically generated">
            <a:extLst>
              <a:ext uri="{FF2B5EF4-FFF2-40B4-BE49-F238E27FC236}">
                <a16:creationId xmlns:a16="http://schemas.microsoft.com/office/drawing/2014/main" id="{4A08357E-43BA-26BC-6ACD-481B087D2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46" t="16761" r="25096" b="64477"/>
          <a:stretch/>
        </p:blipFill>
        <p:spPr>
          <a:xfrm>
            <a:off x="7145383" y="2015734"/>
            <a:ext cx="5046617" cy="409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5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5012218" cy="112396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18269-C930-90D0-7337-C9BC8E122855}"/>
              </a:ext>
            </a:extLst>
          </p:cNvPr>
          <p:cNvSpPr txBox="1"/>
          <p:nvPr/>
        </p:nvSpPr>
        <p:spPr>
          <a:xfrm>
            <a:off x="283028" y="2068285"/>
            <a:ext cx="5660571" cy="4049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Companies lacking personalized recommender systems experience: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Poor user experiences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user effort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engagement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Declining revenue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Resource misallocation</a:t>
            </a:r>
            <a:endParaRPr lang="en-US" sz="2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2000" dirty="0"/>
            </a:b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dirty="0">
              <a:effectLst/>
            </a:endParaRPr>
          </a:p>
          <a:p>
            <a:pPr marL="9715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i="0" dirty="0">
              <a:effectLst/>
            </a:endParaRPr>
          </a:p>
        </p:txBody>
      </p:sp>
      <p:pic>
        <p:nvPicPr>
          <p:cNvPr id="9" name="Picture 8" descr="A white and red question mark next to a stack of books&#10;&#10;Description automatically generated">
            <a:extLst>
              <a:ext uri="{FF2B5EF4-FFF2-40B4-BE49-F238E27FC236}">
                <a16:creationId xmlns:a16="http://schemas.microsoft.com/office/drawing/2014/main" id="{9BACF171-0C8B-BFA7-A08E-2A16BBB4B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36" t="16803" r="19810" b="61159"/>
          <a:stretch/>
        </p:blipFill>
        <p:spPr>
          <a:xfrm>
            <a:off x="5943600" y="1"/>
            <a:ext cx="6248400" cy="61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0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4C5A-7CDF-6269-3490-C68B302E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4" y="640080"/>
            <a:ext cx="5889170" cy="1123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0"/>
              </a:spcAft>
            </a:pPr>
            <a:r>
              <a:rPr lang="en-US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b="1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  <a:endParaRPr lang="en-US" b="1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18269-C930-90D0-7337-C9BC8E122855}"/>
              </a:ext>
            </a:extLst>
          </p:cNvPr>
          <p:cNvSpPr txBox="1"/>
          <p:nvPr/>
        </p:nvSpPr>
        <p:spPr>
          <a:xfrm>
            <a:off x="418010" y="1937982"/>
            <a:ext cx="7458891" cy="3820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Develop and implement a recommendation system. </a:t>
            </a:r>
            <a:endParaRPr lang="en-US" dirty="0"/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Recommendation systems will enable 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Enhance  user experience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 better decision-making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Increase  engagement and boost revenue</a:t>
            </a:r>
            <a:endParaRPr lang="en-US" b="0" dirty="0">
              <a:effectLst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Amazon's recommender system: 29% sales boost by Q2 2012.</a:t>
            </a:r>
            <a:endParaRPr lang="en-US" dirty="0"/>
          </a:p>
          <a:p>
            <a:pPr marL="28575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Recommender system market to reach $15.3B by 2026.</a:t>
            </a:r>
            <a:br>
              <a:rPr lang="en-US" dirty="0"/>
            </a:b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i="0" dirty="0">
              <a:effectLst/>
            </a:endParaRPr>
          </a:p>
          <a:p>
            <a:pPr marL="9715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dirty="0">
              <a:effectLst/>
            </a:endParaRPr>
          </a:p>
        </p:txBody>
      </p:sp>
      <p:pic>
        <p:nvPicPr>
          <p:cNvPr id="6" name="Picture 5" descr="A person holding a puzzle piece&#10;&#10;Description automatically generated">
            <a:extLst>
              <a:ext uri="{FF2B5EF4-FFF2-40B4-BE49-F238E27FC236}">
                <a16:creationId xmlns:a16="http://schemas.microsoft.com/office/drawing/2014/main" id="{76AFD912-F494-7165-F76B-24A3763C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902" y="640080"/>
            <a:ext cx="4186213" cy="54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679AC-ED42-FD5A-34FF-DA04B1AD8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5626174" cy="914960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67C24-D0DD-79A0-B36E-C2E797B479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09" y="1972491"/>
            <a:ext cx="5626174" cy="3592285"/>
          </a:xfrm>
        </p:spPr>
        <p:txBody>
          <a:bodyPr anchor="t">
            <a:normAutofit/>
          </a:bodyPr>
          <a:lstStyle/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neural collaborative filtering recommendation system.</a:t>
            </a:r>
          </a:p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it with preprocessed data.</a:t>
            </a:r>
          </a:p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 ratings for unread books.</a:t>
            </a:r>
          </a:p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the best-performing model.</a:t>
            </a:r>
          </a:p>
          <a:p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 top-rated books to each user.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9" name="Picture 8" descr="A grid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A8EE56B1-1934-6BF7-0FDE-738B12E9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26" y="1554481"/>
            <a:ext cx="5626174" cy="45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2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07F7-B2D0-16EA-6A07-F28E51AD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9022515" cy="1071714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this project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2731D-4F29-C709-52B7-76C6F9A12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439" y="1948543"/>
            <a:ext cx="6795190" cy="3694611"/>
          </a:xfrm>
        </p:spPr>
        <p:txBody>
          <a:bodyPr anchor="t">
            <a:normAutofit/>
          </a:bodyPr>
          <a:lstStyle/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user experience through personalized book recommendations.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 user engagement.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productivity and efficiency.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Boost revenue.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decision-making capabilities.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collage of books&#10;&#10;Description automatically generated">
            <a:extLst>
              <a:ext uri="{FF2B5EF4-FFF2-40B4-BE49-F238E27FC236}">
                <a16:creationId xmlns:a16="http://schemas.microsoft.com/office/drawing/2014/main" id="{453BF702-55CF-DDA2-F843-D1D7EA51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9" y="1491343"/>
            <a:ext cx="5009932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2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7033-7E95-C222-76F2-D69B7547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7634"/>
            <a:ext cx="6827085" cy="1334622"/>
          </a:xfrm>
        </p:spPr>
        <p:txBody>
          <a:bodyPr anchor="b">
            <a:normAutofit/>
          </a:bodyPr>
          <a:lstStyle/>
          <a:p>
            <a:pPr>
              <a:spcBef>
                <a:spcPts val="100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Procedures</a:t>
            </a:r>
            <a:endParaRPr lang="en-US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F5C07-BD04-797C-EDD2-E29A76F8B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383" y="2168434"/>
            <a:ext cx="6986016" cy="3410712"/>
          </a:xfrm>
        </p:spPr>
        <p:txBody>
          <a:bodyPr anchor="t"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Exploration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&amp; Unification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Data Exploration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Data Preprocessing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 &amp; Hyperparameter Tuning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Generation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ue figure standing on a white surface surrounded by black lines&#10;&#10;Description automatically generated">
            <a:extLst>
              <a:ext uri="{FF2B5EF4-FFF2-40B4-BE49-F238E27FC236}">
                <a16:creationId xmlns:a16="http://schemas.microsoft.com/office/drawing/2014/main" id="{6064B7DD-73D7-0FD8-99F3-D3E7B5719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399" y="1785257"/>
            <a:ext cx="4754880" cy="42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99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329184"/>
            <a:ext cx="6781799" cy="1486553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Data Exploration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815737"/>
            <a:ext cx="6894576" cy="4101737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Utilized three diverse data sources.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Included books from Goodreads and Amazon.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source contributed 2 datasets.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Merged datasets using a common key.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Merged datasets have varying column names.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merged dataset has a different rating scale.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2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" name="Picture 9" descr="A close-up of a data storage device&#10;&#10;Description automatically generated">
            <a:extLst>
              <a:ext uri="{FF2B5EF4-FFF2-40B4-BE49-F238E27FC236}">
                <a16:creationId xmlns:a16="http://schemas.microsoft.com/office/drawing/2014/main" id="{8D81DD9A-9AFD-501F-A26A-5145AC2BA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2" t="23679" r="53197" b="66437"/>
          <a:stretch/>
        </p:blipFill>
        <p:spPr>
          <a:xfrm>
            <a:off x="6886639" y="1317171"/>
            <a:ext cx="2178984" cy="4811486"/>
          </a:xfrm>
          <a:prstGeom prst="rect">
            <a:avLst/>
          </a:prstGeom>
        </p:spPr>
      </p:pic>
      <p:pic>
        <p:nvPicPr>
          <p:cNvPr id="11" name="Picture 10" descr="A pile of books&#10;&#10;Description automatically generated">
            <a:extLst>
              <a:ext uri="{FF2B5EF4-FFF2-40B4-BE49-F238E27FC236}">
                <a16:creationId xmlns:a16="http://schemas.microsoft.com/office/drawing/2014/main" id="{2467E794-D417-8CB9-7C8B-CF362F6E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622" y="1317170"/>
            <a:ext cx="3126377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3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FB1E-E801-93BD-EAE0-4BE39B94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9184"/>
            <a:ext cx="6640255" cy="1421239"/>
          </a:xfrm>
        </p:spPr>
        <p:txBody>
          <a:bodyPr anchor="b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Unification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5F283-B6C2-7824-BDAE-4B6EE6B34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985555"/>
            <a:ext cx="6894577" cy="3984172"/>
          </a:xfrm>
        </p:spPr>
        <p:txBody>
          <a:bodyPr>
            <a:norm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Codes :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column names.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rating scale to 1-5.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Unified datasets along rows.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user ID, book ID, ratings.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40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 title feature for readability.</a:t>
            </a:r>
            <a:endParaRPr lang="en-US" sz="1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3" name="Content Placeholder 4" descr="Hand spraying sanitiser">
            <a:extLst>
              <a:ext uri="{FF2B5EF4-FFF2-40B4-BE49-F238E27FC236}">
                <a16:creationId xmlns:a16="http://schemas.microsoft.com/office/drawing/2014/main" id="{68597C3D-B8D7-615F-3877-1CFA944C5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0" r="33340" b="-2"/>
          <a:stretch/>
        </p:blipFill>
        <p:spPr>
          <a:xfrm>
            <a:off x="7280334" y="1208314"/>
            <a:ext cx="2688848" cy="4982175"/>
          </a:xfrm>
          <a:prstGeom prst="rect">
            <a:avLst/>
          </a:prstGeom>
        </p:spPr>
      </p:pic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97D789B5-9371-86AA-4C1F-59574AC2EB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66" b="-1"/>
          <a:stretch/>
        </p:blipFill>
        <p:spPr>
          <a:xfrm>
            <a:off x="9969182" y="1208313"/>
            <a:ext cx="2222818" cy="49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090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6277</TotalTime>
  <Words>780</Words>
  <Application>Microsoft Macintosh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Gill Sans MT</vt:lpstr>
      <vt:lpstr>Times New Roman</vt:lpstr>
      <vt:lpstr>Gallery</vt:lpstr>
      <vt:lpstr>Book Recommender System Using Neural Networks Prepared BY: Mulualem Asmare</vt:lpstr>
      <vt:lpstr>Presentation Overview</vt:lpstr>
      <vt:lpstr>Problem Statement</vt:lpstr>
      <vt:lpstr>Problem Solution</vt:lpstr>
      <vt:lpstr>Project Objective </vt:lpstr>
      <vt:lpstr>Why do this project ? </vt:lpstr>
      <vt:lpstr>Model Development Procedures</vt:lpstr>
      <vt:lpstr>Data Collection and Data Exploration </vt:lpstr>
      <vt:lpstr>Data Preparation and Unification </vt:lpstr>
      <vt:lpstr>Unified Data Exploration and Preparation</vt:lpstr>
      <vt:lpstr>Model Development</vt:lpstr>
      <vt:lpstr>Model Architectures </vt:lpstr>
      <vt:lpstr>Model Selection</vt:lpstr>
      <vt:lpstr>Book Recommendation </vt:lpstr>
      <vt:lpstr>Exploratory Data Analysis Results </vt:lpstr>
      <vt:lpstr>Conclusion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vs Human-Generated Text Classification Prepared BY: Mulualem Asmare</dc:title>
  <dc:creator>Asmare, Mulualem A</dc:creator>
  <cp:lastModifiedBy>Asmare, Mulualem A</cp:lastModifiedBy>
  <cp:revision>71</cp:revision>
  <dcterms:created xsi:type="dcterms:W3CDTF">2024-03-05T17:20:42Z</dcterms:created>
  <dcterms:modified xsi:type="dcterms:W3CDTF">2024-05-02T23:02:35Z</dcterms:modified>
</cp:coreProperties>
</file>